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2436609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3546696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328043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54846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325791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4193109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4109559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1900374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996928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3361706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CAB6286-CC07-4463-8347-994158A8F282}" type="datetimeFigureOut">
              <a:rPr kumimoji="1" lang="ja-JP" altLang="en-US" smtClean="0"/>
              <a:t>2024/9/6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2832307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B6286-CC07-4463-8347-994158A8F282}" type="datetimeFigureOut">
              <a:rPr kumimoji="1" lang="ja-JP" altLang="en-US" smtClean="0"/>
              <a:t>2024/9/6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DB1CD-434A-44AC-9002-DBA8CFC2BC27}" type="slidenum">
              <a:rPr kumimoji="1" lang="ja-JP" altLang="en-US" smtClean="0"/>
              <a:t>‹#›</a:t>
            </a:fld>
            <a:endParaRPr kumimoji="1" lang="ja-JP" altLang="en-US"/>
          </a:p>
        </p:txBody>
      </p:sp>
    </p:spTree>
    <p:extLst>
      <p:ext uri="{BB962C8B-B14F-4D97-AF65-F5344CB8AC3E}">
        <p14:creationId xmlns:p14="http://schemas.microsoft.com/office/powerpoint/2010/main" val="779138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2"/>
          <a:srcRect l="-1" t="18973" r="75"/>
          <a:stretch/>
        </p:blipFill>
        <p:spPr>
          <a:xfrm>
            <a:off x="103078" y="3269180"/>
            <a:ext cx="5748807" cy="3395853"/>
          </a:xfrm>
          <a:prstGeom prst="rect">
            <a:avLst/>
          </a:prstGeom>
        </p:spPr>
      </p:pic>
      <p:sp>
        <p:nvSpPr>
          <p:cNvPr id="6" name="角丸四角形 5"/>
          <p:cNvSpPr/>
          <p:nvPr/>
        </p:nvSpPr>
        <p:spPr>
          <a:xfrm>
            <a:off x="0" y="-19318"/>
            <a:ext cx="6570472" cy="940157"/>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b="1" dirty="0"/>
              <a:t>定額減税に関する事項の記載について</a:t>
            </a:r>
          </a:p>
        </p:txBody>
      </p:sp>
      <p:pic>
        <p:nvPicPr>
          <p:cNvPr id="7" name="図 6"/>
          <p:cNvPicPr>
            <a:picLocks noChangeAspect="1"/>
          </p:cNvPicPr>
          <p:nvPr/>
        </p:nvPicPr>
        <p:blipFill rotWithShape="1">
          <a:blip r:embed="rId3"/>
          <a:srcRect l="10930" t="17759" r="-1619" b="-7370"/>
          <a:stretch/>
        </p:blipFill>
        <p:spPr>
          <a:xfrm>
            <a:off x="6170241" y="3256086"/>
            <a:ext cx="5770271" cy="3601914"/>
          </a:xfrm>
          <a:prstGeom prst="rect">
            <a:avLst/>
          </a:prstGeom>
        </p:spPr>
      </p:pic>
      <p:sp>
        <p:nvSpPr>
          <p:cNvPr id="8" name="角丸四角形 7"/>
          <p:cNvSpPr/>
          <p:nvPr/>
        </p:nvSpPr>
        <p:spPr>
          <a:xfrm>
            <a:off x="305058" y="5997483"/>
            <a:ext cx="3935896" cy="34773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6166250" y="5874511"/>
            <a:ext cx="4069724" cy="55659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352863" y="1014882"/>
            <a:ext cx="10913565" cy="1754326"/>
          </a:xfrm>
          <a:prstGeom prst="rect">
            <a:avLst/>
          </a:prstGeom>
          <a:noFill/>
        </p:spPr>
        <p:txBody>
          <a:bodyPr wrap="none" rtlCol="0">
            <a:spAutoFit/>
          </a:bodyPr>
          <a:lstStyle/>
          <a:p>
            <a:r>
              <a:rPr kumimoji="1" lang="ja-JP" altLang="en-US" dirty="0"/>
              <a:t>①所得税の定額減税控除済額、控除しきれなかった額</a:t>
            </a:r>
            <a:endParaRPr kumimoji="1" lang="en-US" altLang="ja-JP" dirty="0"/>
          </a:p>
          <a:p>
            <a:r>
              <a:rPr kumimoji="1" lang="ja-JP" altLang="en-US" dirty="0"/>
              <a:t>　（控除しきれなかった金額がない場合は「控除外額</a:t>
            </a:r>
            <a:r>
              <a:rPr kumimoji="1" lang="en-US" altLang="ja-JP" dirty="0"/>
              <a:t>0</a:t>
            </a:r>
            <a:r>
              <a:rPr kumimoji="1" lang="ja-JP" altLang="en-US" dirty="0"/>
              <a:t>円」</a:t>
            </a:r>
            <a:r>
              <a:rPr lang="ja-JP" altLang="en-US" dirty="0"/>
              <a:t>と記載）</a:t>
            </a:r>
            <a:endParaRPr kumimoji="1" lang="en-US" altLang="ja-JP" dirty="0"/>
          </a:p>
          <a:p>
            <a:r>
              <a:rPr lang="ja-JP" altLang="en-US" dirty="0"/>
              <a:t>②（該当者のみ）合計所得金額が</a:t>
            </a:r>
            <a:r>
              <a:rPr lang="en-US" altLang="ja-JP" dirty="0"/>
              <a:t>1,000</a:t>
            </a:r>
            <a:r>
              <a:rPr lang="ja-JP" altLang="en-US" dirty="0"/>
              <a:t>万円超である居住者の同一生計配偶者（非控除対象配偶者）分の</a:t>
            </a:r>
            <a:endParaRPr lang="en-US" altLang="ja-JP" dirty="0"/>
          </a:p>
          <a:p>
            <a:r>
              <a:rPr kumimoji="1" lang="ja-JP" altLang="en-US" dirty="0"/>
              <a:t>　特別控除を実施した場合、その旨</a:t>
            </a:r>
            <a:endParaRPr kumimoji="1" lang="en-US" altLang="ja-JP" dirty="0"/>
          </a:p>
          <a:p>
            <a:endParaRPr kumimoji="1" lang="en-US" altLang="ja-JP" dirty="0"/>
          </a:p>
          <a:p>
            <a:r>
              <a:rPr lang="ja-JP" altLang="en-US" dirty="0"/>
              <a:t>　</a:t>
            </a:r>
            <a:r>
              <a:rPr kumimoji="1" lang="ja-JP" altLang="en-US" b="1" u="sng" dirty="0">
                <a:highlight>
                  <a:srgbClr val="FFFF00"/>
                </a:highlight>
              </a:rPr>
              <a:t>摘要欄の最初に記載するなど書ききれないことがないよう留意してください</a:t>
            </a:r>
          </a:p>
        </p:txBody>
      </p:sp>
      <p:sp>
        <p:nvSpPr>
          <p:cNvPr id="11" name="正方形/長方形 10"/>
          <p:cNvSpPr/>
          <p:nvPr/>
        </p:nvSpPr>
        <p:spPr>
          <a:xfrm>
            <a:off x="6853387" y="85708"/>
            <a:ext cx="5087125" cy="1004552"/>
          </a:xfrm>
          <a:prstGeom prst="rect">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800" b="1" dirty="0"/>
              <a:t>忘れずに記載してください</a:t>
            </a:r>
          </a:p>
        </p:txBody>
      </p:sp>
      <p:sp>
        <p:nvSpPr>
          <p:cNvPr id="2" name="正方形/長方形 1">
            <a:extLst>
              <a:ext uri="{FF2B5EF4-FFF2-40B4-BE49-F238E27FC236}">
                <a16:creationId xmlns:a16="http://schemas.microsoft.com/office/drawing/2014/main" id="{C449223D-8E39-4E69-9AA8-957ED1A9D574}"/>
              </a:ext>
            </a:extLst>
          </p:cNvPr>
          <p:cNvSpPr/>
          <p:nvPr/>
        </p:nvSpPr>
        <p:spPr>
          <a:xfrm>
            <a:off x="-60521" y="5957133"/>
            <a:ext cx="417443" cy="47396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①</a:t>
            </a:r>
          </a:p>
        </p:txBody>
      </p:sp>
      <p:sp>
        <p:nvSpPr>
          <p:cNvPr id="12" name="正方形/長方形 11">
            <a:extLst>
              <a:ext uri="{FF2B5EF4-FFF2-40B4-BE49-F238E27FC236}">
                <a16:creationId xmlns:a16="http://schemas.microsoft.com/office/drawing/2014/main" id="{EC885134-87E2-44DB-9CB6-5B73CA33560A}"/>
              </a:ext>
            </a:extLst>
          </p:cNvPr>
          <p:cNvSpPr/>
          <p:nvPr/>
        </p:nvSpPr>
        <p:spPr>
          <a:xfrm>
            <a:off x="5823012" y="5762584"/>
            <a:ext cx="384943" cy="81752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①</a:t>
            </a:r>
            <a:endParaRPr kumimoji="1" lang="en-US" altLang="ja-JP" dirty="0"/>
          </a:p>
          <a:p>
            <a:pPr algn="ctr"/>
            <a:r>
              <a:rPr lang="ja-JP" altLang="en-US" dirty="0"/>
              <a:t>②</a:t>
            </a:r>
            <a:endParaRPr kumimoji="1" lang="ja-JP" altLang="en-US" dirty="0"/>
          </a:p>
        </p:txBody>
      </p:sp>
    </p:spTree>
    <p:extLst>
      <p:ext uri="{BB962C8B-B14F-4D97-AF65-F5344CB8AC3E}">
        <p14:creationId xmlns:p14="http://schemas.microsoft.com/office/powerpoint/2010/main" val="16620668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97</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綾川町役場</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綾川町役場</dc:creator>
  <cp:lastModifiedBy>綾川町</cp:lastModifiedBy>
  <cp:revision>5</cp:revision>
  <dcterms:created xsi:type="dcterms:W3CDTF">2024-09-05T09:13:21Z</dcterms:created>
  <dcterms:modified xsi:type="dcterms:W3CDTF">2024-09-06T00:27:24Z</dcterms:modified>
</cp:coreProperties>
</file>